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90" r:id="rId1"/>
  </p:sldMasterIdLst>
  <p:sldIdLst>
    <p:sldId id="256" r:id="rId2"/>
    <p:sldId id="287" r:id="rId3"/>
    <p:sldId id="286" r:id="rId4"/>
    <p:sldId id="288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8" r:id="rId16"/>
    <p:sldId id="283" r:id="rId17"/>
    <p:sldId id="267" r:id="rId18"/>
    <p:sldId id="271" r:id="rId19"/>
    <p:sldId id="269" r:id="rId20"/>
    <p:sldId id="272" r:id="rId21"/>
    <p:sldId id="273" r:id="rId22"/>
    <p:sldId id="275" r:id="rId23"/>
    <p:sldId id="274" r:id="rId24"/>
    <p:sldId id="285" r:id="rId25"/>
    <p:sldId id="276" r:id="rId26"/>
    <p:sldId id="277" r:id="rId27"/>
    <p:sldId id="278" r:id="rId28"/>
    <p:sldId id="279" r:id="rId29"/>
    <p:sldId id="280" r:id="rId30"/>
    <p:sldId id="281" r:id="rId31"/>
    <p:sldId id="284" r:id="rId32"/>
    <p:sldId id="282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6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62986-1B2B-2C47-9DEC-3C060B41DF7E}" type="datetimeFigureOut">
              <a:rPr lang="en-US" smtClean="0"/>
              <a:pPr/>
              <a:t>10/14/10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372AD-133C-E740-9757-34DE7BA3A8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62986-1B2B-2C47-9DEC-3C060B41DF7E}" type="datetimeFigureOut">
              <a:rPr lang="en-US" smtClean="0"/>
              <a:pPr/>
              <a:t>10/14/10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372AD-133C-E740-9757-34DE7BA3A8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62986-1B2B-2C47-9DEC-3C060B41DF7E}" type="datetimeFigureOut">
              <a:rPr lang="en-US" smtClean="0"/>
              <a:pPr/>
              <a:t>10/14/10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372AD-133C-E740-9757-34DE7BA3A8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62986-1B2B-2C47-9DEC-3C060B41DF7E}" type="datetimeFigureOut">
              <a:rPr lang="en-US" smtClean="0"/>
              <a:pPr/>
              <a:t>10/14/10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372AD-133C-E740-9757-34DE7BA3A8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62986-1B2B-2C47-9DEC-3C060B41DF7E}" type="datetimeFigureOut">
              <a:rPr lang="en-US" smtClean="0"/>
              <a:pPr/>
              <a:t>10/14/10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372AD-133C-E740-9757-34DE7BA3A8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62986-1B2B-2C47-9DEC-3C060B41DF7E}" type="datetimeFigureOut">
              <a:rPr lang="en-US" smtClean="0"/>
              <a:pPr/>
              <a:t>10/14/10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372AD-133C-E740-9757-34DE7BA3A8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62986-1B2B-2C47-9DEC-3C060B41DF7E}" type="datetimeFigureOut">
              <a:rPr lang="en-US" smtClean="0"/>
              <a:pPr/>
              <a:t>10/14/10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372AD-133C-E740-9757-34DE7BA3A8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62986-1B2B-2C47-9DEC-3C060B41DF7E}" type="datetimeFigureOut">
              <a:rPr lang="en-US" smtClean="0"/>
              <a:pPr/>
              <a:t>10/14/10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372AD-133C-E740-9757-34DE7BA3A8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62986-1B2B-2C47-9DEC-3C060B41DF7E}" type="datetimeFigureOut">
              <a:rPr lang="en-US" smtClean="0"/>
              <a:pPr/>
              <a:t>10/14/10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372AD-133C-E740-9757-34DE7BA3A8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62986-1B2B-2C47-9DEC-3C060B41DF7E}" type="datetimeFigureOut">
              <a:rPr lang="en-US" smtClean="0"/>
              <a:pPr/>
              <a:t>10/14/10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372AD-133C-E740-9757-34DE7BA3A8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62986-1B2B-2C47-9DEC-3C060B41DF7E}" type="datetimeFigureOut">
              <a:rPr lang="en-US" smtClean="0"/>
              <a:pPr/>
              <a:t>10/14/10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372AD-133C-E740-9757-34DE7BA3A8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62986-1B2B-2C47-9DEC-3C060B41DF7E}" type="datetimeFigureOut">
              <a:rPr lang="en-US" smtClean="0"/>
              <a:pPr/>
              <a:t>10/14/10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372AD-133C-E740-9757-34DE7BA3A80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ink.brightcove.com/services/player/bcpid1274171289?bctid=1849024673" TargetMode="External"/><Relationship Id="rId3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pjUS-e_SeLk&amp;feature=related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Change Seminar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October 14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Discussions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discussion topic each week</a:t>
            </a:r>
          </a:p>
          <a:p>
            <a:r>
              <a:rPr lang="en-US" dirty="0" smtClean="0"/>
              <a:t>Three presenters </a:t>
            </a:r>
          </a:p>
          <a:p>
            <a:r>
              <a:rPr lang="en-US" dirty="0" smtClean="0"/>
              <a:t>Each presenter discusses one project and prepares discussion questions</a:t>
            </a:r>
          </a:p>
          <a:p>
            <a:r>
              <a:rPr lang="en-US" dirty="0" smtClean="0"/>
              <a:t>Choose your own project or I can provide suggestions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28348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Scheduling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10/28: Education</a:t>
            </a:r>
          </a:p>
          <a:p>
            <a:pPr lvl="1"/>
            <a:r>
              <a:rPr lang="en-US" dirty="0" smtClean="0"/>
              <a:t>Presenters:</a:t>
            </a:r>
          </a:p>
          <a:p>
            <a:r>
              <a:rPr lang="en-US" dirty="0" smtClean="0"/>
              <a:t>11/11: Microfinance</a:t>
            </a:r>
          </a:p>
          <a:p>
            <a:pPr lvl="1"/>
            <a:r>
              <a:rPr lang="en-US" dirty="0" smtClean="0"/>
              <a:t>Presenters:</a:t>
            </a:r>
          </a:p>
          <a:p>
            <a:r>
              <a:rPr lang="en-US" dirty="0" smtClean="0"/>
              <a:t>11/25: Communication</a:t>
            </a:r>
          </a:p>
          <a:p>
            <a:pPr lvl="1"/>
            <a:r>
              <a:rPr lang="en-US" dirty="0" smtClean="0"/>
              <a:t>Presenters:</a:t>
            </a:r>
          </a:p>
          <a:p>
            <a:r>
              <a:rPr lang="en-US" dirty="0" smtClean="0"/>
              <a:t>12/9: Health</a:t>
            </a:r>
          </a:p>
          <a:p>
            <a:pPr lvl="1"/>
            <a:r>
              <a:rPr lang="en-US" dirty="0" smtClean="0"/>
              <a:t>Presenters: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712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Applications of </a:t>
            </a:r>
            <a:r>
              <a:rPr lang="en-US" smtClean="0"/>
              <a:t>imaging in ICTD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October 14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Cell </a:t>
            </a:r>
            <a:r>
              <a:rPr lang="en-US" dirty="0"/>
              <a:t>Scope –</a:t>
            </a:r>
            <a:r>
              <a:rPr lang="en-US" dirty="0" smtClean="0"/>
              <a:t> Mobile microscopy for disease diagnosis </a:t>
            </a:r>
            <a:r>
              <a:rPr lang="en-US" dirty="0"/>
              <a:t>(Berkeley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A </a:t>
            </a:r>
            <a:r>
              <a:rPr lang="en-US" dirty="0"/>
              <a:t>system for non-contact, automated cardiac pulse measurements </a:t>
            </a:r>
            <a:r>
              <a:rPr lang="en-US" dirty="0" smtClean="0"/>
              <a:t>using video </a:t>
            </a:r>
            <a:r>
              <a:rPr lang="en-US" dirty="0"/>
              <a:t>imaging and blind source separation (MIT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A </a:t>
            </a:r>
            <a:r>
              <a:rPr lang="en-US" dirty="0"/>
              <a:t>system for automated spectroscopy using cell phone </a:t>
            </a:r>
            <a:r>
              <a:rPr lang="en-US" dirty="0" smtClean="0"/>
              <a:t>cameras (</a:t>
            </a:r>
            <a:r>
              <a:rPr lang="en-US" dirty="0"/>
              <a:t>University of Illinois)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s1.png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-20021" r="-20021"/>
          <a:stretch>
            <a:fillRect/>
          </a:stretch>
        </p:blipFill>
        <p:spPr>
          <a:xfrm>
            <a:off x="-1161990" y="0"/>
            <a:ext cx="11716556" cy="644365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s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204" y="88758"/>
            <a:ext cx="8688404" cy="67035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s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506" y="88758"/>
            <a:ext cx="8679800" cy="67035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s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932" y="88758"/>
            <a:ext cx="8676948" cy="67035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s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095" y="88758"/>
            <a:ext cx="8686622" cy="67035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s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204" y="89176"/>
            <a:ext cx="8688404" cy="670275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s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095" y="88758"/>
            <a:ext cx="8686622" cy="67035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s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204" y="92908"/>
            <a:ext cx="8688404" cy="669529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s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204" y="100347"/>
            <a:ext cx="8688404" cy="668041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s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204" y="100347"/>
            <a:ext cx="8688403" cy="668041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1238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the ethical considerations of automated medical diagnosis? </a:t>
            </a:r>
          </a:p>
          <a:p>
            <a:r>
              <a:rPr lang="en-US" dirty="0" smtClean="0"/>
              <a:t>What level of accuracy is acceptable?</a:t>
            </a:r>
          </a:p>
          <a:p>
            <a:r>
              <a:rPr lang="en-US" dirty="0" smtClean="0"/>
              <a:t>Would it be feasible to use this technology in a low resource setting?</a:t>
            </a:r>
          </a:p>
          <a:p>
            <a:r>
              <a:rPr lang="en-US" dirty="0" smtClean="0"/>
              <a:t>What challenges would arise during a sustainable deployment of this technology?</a:t>
            </a:r>
          </a:p>
          <a:p>
            <a:r>
              <a:rPr lang="en-US" dirty="0" smtClean="0"/>
              <a:t>What about training? Who would use it?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73113"/>
            <a:ext cx="9144000" cy="5824073"/>
          </a:xfrm>
        </p:spPr>
        <p:txBody>
          <a:bodyPr>
            <a:noAutofit/>
          </a:bodyPr>
          <a:lstStyle/>
          <a:p>
            <a:r>
              <a:rPr lang="en-US" sz="4000" dirty="0"/>
              <a:t>Non-contact, automated cardiac pulse</a:t>
            </a:r>
            <a:br>
              <a:rPr lang="en-US" sz="4000" dirty="0"/>
            </a:br>
            <a:r>
              <a:rPr lang="en-US" sz="4000" dirty="0" smtClean="0"/>
              <a:t>measurements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/>
              <a:t>Ming-</a:t>
            </a:r>
            <a:r>
              <a:rPr lang="en-US" sz="3200" dirty="0" err="1"/>
              <a:t>Zher</a:t>
            </a:r>
            <a:r>
              <a:rPr lang="en-US" sz="3200" dirty="0"/>
              <a:t> </a:t>
            </a:r>
            <a:r>
              <a:rPr lang="en-US" sz="3200" dirty="0" err="1" smtClean="0"/>
              <a:t>Poh</a:t>
            </a:r>
            <a:r>
              <a:rPr lang="en-US" sz="3200" dirty="0" smtClean="0"/>
              <a:t>, </a:t>
            </a:r>
            <a:r>
              <a:rPr lang="en-US" sz="3200" dirty="0"/>
              <a:t>Daniel J. </a:t>
            </a:r>
            <a:r>
              <a:rPr lang="en-US" sz="3200" dirty="0" err="1" smtClean="0"/>
              <a:t>McDuff</a:t>
            </a:r>
            <a:r>
              <a:rPr lang="en-US" sz="3200" dirty="0" smtClean="0"/>
              <a:t>,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and Rosalind W. </a:t>
            </a:r>
            <a:r>
              <a:rPr lang="en-US" sz="3200" dirty="0" smtClean="0"/>
              <a:t>Picard (MIT)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Manual measurement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Checking a </a:t>
            </a:r>
            <a:r>
              <a:rPr lang="en-US" dirty="0"/>
              <a:t>person’s vital signs — pulse, respiration and blood pressure —</a:t>
            </a:r>
            <a:r>
              <a:rPr lang="en-US" dirty="0" smtClean="0"/>
              <a:t> can be done manually </a:t>
            </a:r>
            <a:r>
              <a:rPr lang="en-US" dirty="0"/>
              <a:t>or by attaching sensors to the body.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 a system that can measure these health indicators (pulse, respiration and blood pressure) automatically. </a:t>
            </a:r>
          </a:p>
          <a:p>
            <a:r>
              <a:rPr lang="en-US" dirty="0" smtClean="0"/>
              <a:t>Use a low-cost camera (such as a built-in webcam). </a:t>
            </a:r>
          </a:p>
          <a:p>
            <a:r>
              <a:rPr lang="en-US" dirty="0" smtClean="0">
                <a:hlinkClick r:id="rId2"/>
              </a:rPr>
              <a:t>http://</a:t>
            </a:r>
            <a:r>
              <a:rPr lang="en-US" dirty="0" err="1" smtClean="0">
                <a:hlinkClick r:id="rId2"/>
              </a:rPr>
              <a:t>www.youtube.com/watch?v</a:t>
            </a:r>
            <a:r>
              <a:rPr lang="en-US" dirty="0" smtClean="0">
                <a:hlinkClick r:id="rId2"/>
              </a:rPr>
              <a:t>=</a:t>
            </a:r>
            <a:r>
              <a:rPr lang="en-US" dirty="0" err="1" smtClean="0">
                <a:hlinkClick r:id="rId2"/>
              </a:rPr>
              <a:t>pjUS-e_SeLk&amp;feature</a:t>
            </a:r>
            <a:r>
              <a:rPr lang="en-US" dirty="0" smtClean="0">
                <a:hlinkClick r:id="rId2"/>
              </a:rPr>
              <a:t>=related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far…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system </a:t>
            </a:r>
            <a:r>
              <a:rPr lang="en-US" dirty="0"/>
              <a:t>can</a:t>
            </a:r>
            <a:r>
              <a:rPr lang="en-US" dirty="0" smtClean="0"/>
              <a:t> extract </a:t>
            </a:r>
            <a:r>
              <a:rPr lang="en-US" dirty="0"/>
              <a:t>accurate pulse measurements from</a:t>
            </a:r>
            <a:r>
              <a:rPr lang="en-US" dirty="0" smtClean="0"/>
              <a:t> low</a:t>
            </a:r>
            <a:r>
              <a:rPr lang="en-US" dirty="0"/>
              <a:t>-resolution webcam imagery.</a:t>
            </a:r>
            <a:r>
              <a:rPr lang="en-US" dirty="0" smtClean="0"/>
              <a:t> </a:t>
            </a:r>
          </a:p>
          <a:p>
            <a:r>
              <a:rPr lang="en-US" dirty="0" smtClean="0"/>
              <a:t>Measures </a:t>
            </a:r>
            <a:r>
              <a:rPr lang="en-US" dirty="0"/>
              <a:t>slight variations in brightness produced by the flow of blood through blood vessels in the face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far…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Produces pulse rates accurate to within about three beats per minute compared to approved manual monitoring devices. </a:t>
            </a:r>
          </a:p>
          <a:p>
            <a:r>
              <a:rPr lang="en-US" dirty="0" smtClean="0"/>
              <a:t>Works even when the subject is moving a bit in front of the camera. </a:t>
            </a:r>
          </a:p>
          <a:p>
            <a:r>
              <a:rPr lang="en-US" dirty="0" smtClean="0"/>
              <a:t>Can also get accurate pulse signals from three people in the camera’s view at the same time.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Extend the capabilities to measure respiration and blood-oxygen levels. </a:t>
            </a:r>
          </a:p>
          <a:p>
            <a:r>
              <a:rPr lang="en-US" dirty="0" smtClean="0"/>
              <a:t>Eventually be able to monitor blood pressure as well.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8069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what situations would such a device be useful? Or dangerous?</a:t>
            </a:r>
          </a:p>
          <a:p>
            <a:r>
              <a:rPr lang="en-US" dirty="0"/>
              <a:t>What new challenges would arise when using this technology in a low resource setting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What are the costs/benefits of this technology?</a:t>
            </a:r>
          </a:p>
          <a:p>
            <a:r>
              <a:rPr lang="en-US" dirty="0" smtClean="0"/>
              <a:t>What are the implications of self-diagnosis by patients?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73113"/>
            <a:ext cx="8472188" cy="5824073"/>
          </a:xfrm>
        </p:spPr>
        <p:txBody>
          <a:bodyPr>
            <a:noAutofit/>
          </a:bodyPr>
          <a:lstStyle/>
          <a:p>
            <a:r>
              <a:rPr lang="en-US" sz="4000" dirty="0" smtClean="0"/>
              <a:t>Automated spectroscopy in the classroom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Alexander </a:t>
            </a:r>
            <a:r>
              <a:rPr lang="en-US" sz="3200" dirty="0" err="1" smtClean="0"/>
              <a:t>Scheeline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(University of Illinois)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 software that turns a camera phone, an LED, and a few other cheap tools into a spectrometer.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</a:t>
            </a:r>
            <a:r>
              <a:rPr lang="en-US" dirty="0" smtClean="0"/>
              <a:t>ne of the most widely used means for identifying and quantifying materials in both physical and biological sciences. </a:t>
            </a:r>
          </a:p>
          <a:p>
            <a:r>
              <a:rPr lang="en-US" dirty="0" smtClean="0"/>
              <a:t>By measuring the electromagnetic spectrum a substance absorbs or emits, you can determine its molecular composition.</a:t>
            </a:r>
          </a:p>
          <a:p>
            <a:r>
              <a:rPr lang="en-US" dirty="0" smtClean="0"/>
              <a:t>Measure the amount of protein in meat, or water in grain, or iron in blood, etc.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Set-up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Equipment (excluding camera) costs &lt; $3</a:t>
            </a:r>
          </a:p>
        </p:txBody>
      </p:sp>
      <p:pic>
        <p:nvPicPr>
          <p:cNvPr id="4" name="Picture 3" descr="spectrometer_b-660x4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535" y="2301612"/>
            <a:ext cx="6532662" cy="4355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“The potential is here to make analytical chemistry a subject for the masses rather than something that is only done by specialists.”</a:t>
            </a:r>
          </a:p>
          <a:p>
            <a:r>
              <a:rPr lang="en-US" dirty="0" smtClean="0"/>
              <a:t>“There’s no doubt that getting the cost of equipment down to the point where more people can afford them in the education system is a boon for everybody.”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72827" y="5235469"/>
            <a:ext cx="15441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- </a:t>
            </a:r>
            <a:r>
              <a:rPr lang="en-US" sz="2400" dirty="0" err="1" smtClean="0"/>
              <a:t>Scheeline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8069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could this technology be applied to problems in ICTD?</a:t>
            </a:r>
          </a:p>
          <a:p>
            <a:r>
              <a:rPr lang="en-US" dirty="0" smtClean="0"/>
              <a:t>Who would use an instrument like this?</a:t>
            </a:r>
          </a:p>
          <a:p>
            <a:r>
              <a:rPr lang="en-US" dirty="0" smtClean="0"/>
              <a:t>What is likely to affect accuracy?  How will accuracy affect potential applications?</a:t>
            </a:r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</TotalTime>
  <Words>656</Words>
  <Application>Microsoft Macintosh PowerPoint</Application>
  <PresentationFormat>On-screen Show (4:3)</PresentationFormat>
  <Paragraphs>70</Paragraphs>
  <Slides>32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Change Seminar</vt:lpstr>
      <vt:lpstr>Change Discussions</vt:lpstr>
      <vt:lpstr>Discussion Scheduling</vt:lpstr>
      <vt:lpstr>Applications of imaging in ICTD</vt:lpstr>
      <vt:lpstr>Today’s discussion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Discuss…</vt:lpstr>
      <vt:lpstr>Discussion questions</vt:lpstr>
      <vt:lpstr>Non-contact, automated cardiac pulse measurements  Ming-Zher Poh, Daniel J. McDuff, and Rosalind W. Picard (MIT)</vt:lpstr>
      <vt:lpstr>Manual measurement</vt:lpstr>
      <vt:lpstr>Main idea</vt:lpstr>
      <vt:lpstr>So far…</vt:lpstr>
      <vt:lpstr>So far…</vt:lpstr>
      <vt:lpstr>Next steps…</vt:lpstr>
      <vt:lpstr>Discuss…</vt:lpstr>
      <vt:lpstr>Discuss…</vt:lpstr>
      <vt:lpstr>Automated spectroscopy in the classroom   Alexander Scheeline (University of Illinois)</vt:lpstr>
      <vt:lpstr>Main idea</vt:lpstr>
      <vt:lpstr>Applications</vt:lpstr>
      <vt:lpstr>Set-up</vt:lpstr>
      <vt:lpstr>Education</vt:lpstr>
      <vt:lpstr>Discuss…</vt:lpstr>
      <vt:lpstr>Discuss…</vt:lpstr>
    </vt:vector>
  </TitlesOfParts>
  <Company>UW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Medical applications of ICTD and Computer Vision</dc:title>
  <dc:creator>Nicola Dell</dc:creator>
  <cp:lastModifiedBy>Nicola Dell</cp:lastModifiedBy>
  <cp:revision>18</cp:revision>
  <dcterms:created xsi:type="dcterms:W3CDTF">2010-10-14T18:41:31Z</dcterms:created>
  <dcterms:modified xsi:type="dcterms:W3CDTF">2010-10-14T18:49:15Z</dcterms:modified>
</cp:coreProperties>
</file>